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7" r:id="rId2"/>
    <p:sldId id="273" r:id="rId3"/>
    <p:sldId id="290" r:id="rId4"/>
    <p:sldId id="272" r:id="rId5"/>
    <p:sldId id="292" r:id="rId6"/>
    <p:sldId id="284" r:id="rId7"/>
    <p:sldId id="288" r:id="rId8"/>
    <p:sldId id="289" r:id="rId9"/>
    <p:sldId id="270" r:id="rId10"/>
    <p:sldId id="261" r:id="rId11"/>
    <p:sldId id="259" r:id="rId12"/>
    <p:sldId id="271" r:id="rId13"/>
    <p:sldId id="286" r:id="rId14"/>
    <p:sldId id="287" r:id="rId15"/>
    <p:sldId id="268" r:id="rId16"/>
    <p:sldId id="260" r:id="rId17"/>
    <p:sldId id="258" r:id="rId18"/>
    <p:sldId id="262" r:id="rId19"/>
    <p:sldId id="263" r:id="rId20"/>
    <p:sldId id="265" r:id="rId21"/>
    <p:sldId id="266" r:id="rId22"/>
    <p:sldId id="264" r:id="rId23"/>
    <p:sldId id="267" r:id="rId24"/>
    <p:sldId id="269" r:id="rId25"/>
    <p:sldId id="274" r:id="rId26"/>
    <p:sldId id="275" r:id="rId27"/>
    <p:sldId id="276" r:id="rId28"/>
    <p:sldId id="277" r:id="rId29"/>
    <p:sldId id="278" r:id="rId30"/>
    <p:sldId id="279" r:id="rId31"/>
    <p:sldId id="291" r:id="rId32"/>
    <p:sldId id="281" r:id="rId33"/>
    <p:sldId id="285" r:id="rId34"/>
    <p:sldId id="280" r:id="rId35"/>
    <p:sldId id="283" r:id="rId36"/>
    <p:sldId id="28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D755F-915A-437C-A4B1-A98B36332599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8509D-22F0-4296-B545-A74555A05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55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2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9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475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1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47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7631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16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373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7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37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8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06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056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71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5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AC20DDB-92D8-4E08-A939-2435E0529D02}" type="datetimeFigureOut">
              <a:rPr lang="en-US" smtClean="0"/>
              <a:t>4/27/2017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ED3858E-713D-414F-9205-A6512959C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325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579" y="3261359"/>
            <a:ext cx="9905998" cy="3257007"/>
          </a:xfrm>
        </p:spPr>
        <p:txBody>
          <a:bodyPr>
            <a:noAutofit/>
          </a:bodyPr>
          <a:lstStyle/>
          <a:p>
            <a:r>
              <a:rPr lang="en-US" sz="6000" dirty="0" smtClean="0"/>
              <a:t>SPACE SETTLEMENT DESIGN COMPETITION</a:t>
            </a:r>
            <a:br>
              <a:rPr lang="en-US" sz="6000" dirty="0" smtClean="0"/>
            </a:br>
            <a:r>
              <a:rPr lang="en-US" sz="2000" dirty="0" smtClean="0"/>
              <a:t>By: FRESHMAN CLASS OF 2020</a:t>
            </a:r>
            <a:endParaRPr lang="en-US" sz="2000" dirty="0"/>
          </a:p>
        </p:txBody>
      </p:sp>
      <p:pic>
        <p:nvPicPr>
          <p:cNvPr id="3" name="Little Einsteins Theme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22674" y="4724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78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56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dirty="0"/>
              <a:t>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42" y="1567543"/>
            <a:ext cx="6748554" cy="4733108"/>
          </a:xfrm>
        </p:spPr>
        <p:txBody>
          <a:bodyPr>
            <a:noAutofit/>
          </a:bodyPr>
          <a:lstStyle/>
          <a:p>
            <a:pPr marL="742950" indent="-457200">
              <a:spcBef>
                <a:spcPct val="0"/>
              </a:spcBef>
            </a:pPr>
            <a:r>
              <a:rPr lang="en-US" sz="3000" dirty="0" smtClean="0">
                <a:ln w="3175" cmpd="sng">
                  <a:noFill/>
                </a:ln>
              </a:rPr>
              <a:t>College</a:t>
            </a:r>
            <a:endParaRPr lang="en-US" sz="3000" dirty="0">
              <a:ln w="3175" cmpd="sng">
                <a:noFill/>
              </a:ln>
            </a:endParaRPr>
          </a:p>
          <a:p>
            <a:pPr marL="1200150" lvl="1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Fairly small</a:t>
            </a:r>
          </a:p>
          <a:p>
            <a:pPr marL="1200150" lvl="1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Like a community college</a:t>
            </a:r>
          </a:p>
          <a:p>
            <a:pPr marL="1657350"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About 2-2,500 students</a:t>
            </a:r>
          </a:p>
          <a:p>
            <a:pPr marL="742950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High School</a:t>
            </a:r>
          </a:p>
          <a:p>
            <a:pPr marL="1200150" lvl="1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Size of Central Lyon</a:t>
            </a:r>
          </a:p>
          <a:p>
            <a:pPr marL="1200150" lvl="1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Teachers teach multiple classes</a:t>
            </a:r>
          </a:p>
          <a:p>
            <a:pPr marL="1657350"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1,000-1,500 </a:t>
            </a:r>
            <a:r>
              <a:rPr lang="en-US" sz="3000" dirty="0" smtClean="0">
                <a:ln w="3175" cmpd="sng">
                  <a:noFill/>
                </a:ln>
              </a:rPr>
              <a:t>students</a:t>
            </a:r>
            <a:endParaRPr lang="en-US" sz="3000" dirty="0">
              <a:ln w="3175" cmpd="sng">
                <a:noFill/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83827" y="1902823"/>
            <a:ext cx="492469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Middle School/Grade School</a:t>
            </a:r>
          </a:p>
          <a:p>
            <a:pPr marL="1200150" lvl="1" indent="-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Size of Central Lyon</a:t>
            </a:r>
          </a:p>
          <a:p>
            <a:pPr marL="1200150" lvl="1" indent="-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Normal level of teaching</a:t>
            </a:r>
          </a:p>
          <a:p>
            <a:pPr marL="1657350" lvl="2" indent="-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500-1,000</a:t>
            </a:r>
          </a:p>
        </p:txBody>
      </p:sp>
    </p:spTree>
    <p:extLst>
      <p:ext uri="{BB962C8B-B14F-4D97-AF65-F5344CB8AC3E}">
        <p14:creationId xmlns:p14="http://schemas.microsoft.com/office/powerpoint/2010/main" val="1444746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463" y="348343"/>
            <a:ext cx="10603274" cy="1905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Jobs and </a:t>
            </a:r>
            <a:r>
              <a:rPr lang="en-US" sz="6000" dirty="0" smtClean="0"/>
              <a:t>Working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333" y="2253343"/>
            <a:ext cx="9905998" cy="3043645"/>
          </a:xfrm>
        </p:spPr>
        <p:txBody>
          <a:bodyPr>
            <a:noAutofit/>
          </a:bodyPr>
          <a:lstStyle/>
          <a:p>
            <a:r>
              <a:rPr lang="en-US" sz="3000" dirty="0" smtClean="0"/>
              <a:t>Permanent residents get the choice to have higher class jobs as medical, engineering, teaching, and culinary jobs. </a:t>
            </a:r>
          </a:p>
          <a:p>
            <a:r>
              <a:rPr lang="en-US" sz="3000" dirty="0" smtClean="0"/>
              <a:t>Temporary residents will be left with the lower-class jobs such as shop workers. </a:t>
            </a:r>
          </a:p>
          <a:p>
            <a:r>
              <a:rPr lang="en-US" sz="3000" dirty="0" smtClean="0"/>
              <a:t>Salary will be in Wrights.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46876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98" y="570411"/>
            <a:ext cx="1097137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Religion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584" y="1905001"/>
            <a:ext cx="10287000" cy="419099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600" dirty="0">
                <a:ln w="3175" cmpd="sng">
                  <a:noFill/>
                </a:ln>
              </a:rPr>
              <a:t>We will have one main building to hold all of the religious services in. There will be a different religious service every day.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Sunday- Protestant and Catholic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Monday- Judaism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Tuesday- Hinduism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Wednesday- Islam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Thursday- Buddhism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Friday- Sikhism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n w="3175" cmpd="sng">
                  <a:noFill/>
                </a:ln>
              </a:rPr>
              <a:t>Saturday- Shinto</a:t>
            </a:r>
          </a:p>
        </p:txBody>
      </p:sp>
    </p:spTree>
    <p:extLst>
      <p:ext uri="{BB962C8B-B14F-4D97-AF65-F5344CB8AC3E}">
        <p14:creationId xmlns:p14="http://schemas.microsoft.com/office/powerpoint/2010/main" val="4275771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365125"/>
            <a:ext cx="3420291" cy="1150165"/>
          </a:xfrm>
        </p:spPr>
        <p:txBody>
          <a:bodyPr>
            <a:normAutofit/>
          </a:bodyPr>
          <a:lstStyle/>
          <a:p>
            <a:r>
              <a:rPr lang="en-US" sz="6000" dirty="0"/>
              <a:t>Safety</a:t>
            </a: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641" y="1175656"/>
            <a:ext cx="10515600" cy="3250883"/>
          </a:xfrm>
        </p:spPr>
        <p:txBody>
          <a:bodyPr>
            <a:normAutofit/>
          </a:bodyPr>
          <a:lstStyle/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When you are not located in a pressurized room you will be required to wear a spacesuit. 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We will have security agents that patrol the settlement non-stop. 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We will also have a fire and rescue team that is always ready. 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In case of emergency dial 199.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5302" y="3539321"/>
            <a:ext cx="3902257" cy="316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99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377" y="430438"/>
            <a:ext cx="3132909" cy="993413"/>
          </a:xfrm>
        </p:spPr>
        <p:txBody>
          <a:bodyPr>
            <a:noAutofit/>
          </a:bodyPr>
          <a:lstStyle/>
          <a:p>
            <a:r>
              <a:rPr lang="en-US" sz="6000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891" y="1058091"/>
            <a:ext cx="10515600" cy="3513908"/>
          </a:xfrm>
        </p:spPr>
        <p:txBody>
          <a:bodyPr>
            <a:normAutofit/>
          </a:bodyPr>
          <a:lstStyle/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We will have a state of the art hospital with a maximum capacity of 2,500 people. 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We will have robotic ambulances that are programmed to know where to go when they are called. 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We will have multiple pharmacies located throughout the settlement, so your drugs are easily accessible.  </a:t>
            </a:r>
          </a:p>
        </p:txBody>
      </p:sp>
    </p:spTree>
    <p:extLst>
      <p:ext uri="{BB962C8B-B14F-4D97-AF65-F5344CB8AC3E}">
        <p14:creationId xmlns:p14="http://schemas.microsoft.com/office/powerpoint/2010/main" val="1333137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794" y="722812"/>
            <a:ext cx="1097137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Transportation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86" y="1789612"/>
            <a:ext cx="10287000" cy="3008811"/>
          </a:xfrm>
        </p:spPr>
        <p:txBody>
          <a:bodyPr>
            <a:normAutofit/>
          </a:bodyPr>
          <a:lstStyle/>
          <a:p>
            <a:r>
              <a:rPr lang="en-US" sz="2800" dirty="0">
                <a:ln w="3175" cmpd="sng">
                  <a:noFill/>
                </a:ln>
              </a:rPr>
              <a:t>Trolley system throughout the space craft.</a:t>
            </a:r>
          </a:p>
          <a:p>
            <a:r>
              <a:rPr lang="en-US" sz="2800" dirty="0">
                <a:ln w="3175" cmpd="sng">
                  <a:noFill/>
                </a:ln>
              </a:rPr>
              <a:t>Every room will come with a Segway. </a:t>
            </a:r>
          </a:p>
          <a:p>
            <a:r>
              <a:rPr lang="en-US" sz="2800" dirty="0">
                <a:ln w="3175" cmpd="sng">
                  <a:noFill/>
                </a:ln>
              </a:rPr>
              <a:t>Bikes, scooters, roller blades, and pogo sticks will be encouraged on the ship. </a:t>
            </a:r>
          </a:p>
        </p:txBody>
      </p:sp>
    </p:spTree>
    <p:extLst>
      <p:ext uri="{BB962C8B-B14F-4D97-AF65-F5344CB8AC3E}">
        <p14:creationId xmlns:p14="http://schemas.microsoft.com/office/powerpoint/2010/main" val="957450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230189" cy="1325563"/>
          </a:xfrm>
        </p:spPr>
        <p:txBody>
          <a:bodyPr>
            <a:noAutofit/>
          </a:bodyPr>
          <a:lstStyle/>
          <a:p>
            <a:r>
              <a:rPr lang="en-US" sz="6000" dirty="0"/>
              <a:t>Money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90688"/>
            <a:ext cx="6438900" cy="4657684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Name of Money: 			Example</a:t>
            </a:r>
            <a:r>
              <a:rPr lang="en-US" sz="12000" dirty="0">
                <a:ln w="3175" cmpd="sng">
                  <a:noFill/>
                </a:ln>
                <a:sym typeface="Wingdings" panose="05000000000000000000" pitchFamily="2" charset="2"/>
              </a:rPr>
              <a:t>:</a:t>
            </a:r>
            <a:endParaRPr lang="en-US" sz="12000" dirty="0">
              <a:ln w="3175" cmpd="sng">
                <a:noFill/>
              </a:ln>
            </a:endParaRPr>
          </a:p>
          <a:p>
            <a:pPr marL="457200" lvl="1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Wright</a:t>
            </a:r>
          </a:p>
          <a:p>
            <a:pPr marL="0" lvl="1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Currency:				Front</a:t>
            </a:r>
            <a:r>
              <a:rPr lang="en-US" sz="12000" dirty="0">
                <a:ln w="3175" cmpd="sng">
                  <a:noFill/>
                </a:ln>
                <a:sym typeface="Wingdings" panose="05000000000000000000" pitchFamily="2" charset="2"/>
              </a:rPr>
              <a:t></a:t>
            </a:r>
            <a:endParaRPr lang="en-US" sz="12000" dirty="0">
              <a:ln w="3175" cmpd="sng">
                <a:noFill/>
              </a:ln>
            </a:endParaRPr>
          </a:p>
          <a:p>
            <a:pPr marL="400050" lvl="2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1 USD = 20 Wrights</a:t>
            </a:r>
          </a:p>
          <a:p>
            <a:pPr marL="0" lvl="2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Form of Money:</a:t>
            </a:r>
          </a:p>
          <a:p>
            <a:pPr marL="514350" lvl="3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All online</a:t>
            </a:r>
          </a:p>
          <a:p>
            <a:pPr marL="514350" lvl="3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On one card</a:t>
            </a:r>
          </a:p>
          <a:p>
            <a:pPr marL="514350" lvl="3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Automatically subtracts from your account</a:t>
            </a:r>
          </a:p>
          <a:p>
            <a:pPr marL="57150" lvl="3" indent="0">
              <a:spcBef>
                <a:spcPct val="0"/>
              </a:spcBef>
              <a:buNone/>
            </a:pPr>
            <a:r>
              <a:rPr lang="en-US" sz="12000" dirty="0">
                <a:ln w="3175" cmpd="sng">
                  <a:noFill/>
                </a:ln>
              </a:rPr>
              <a:t> 					Back</a:t>
            </a:r>
            <a:r>
              <a:rPr lang="en-US" sz="12000" dirty="0">
                <a:ln w="3175" cmpd="sng">
                  <a:noFill/>
                </a:ln>
                <a:sym typeface="Wingdings" panose="05000000000000000000" pitchFamily="2" charset="2"/>
              </a:rPr>
              <a:t></a:t>
            </a:r>
            <a:endParaRPr lang="en-US" sz="12000" dirty="0">
              <a:ln w="3175" cmpd="sng">
                <a:noFill/>
              </a:ln>
            </a:endParaRP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1" b="90000" l="5739" r="89988">
                        <a14:foregroundMark x1="30159" y1="25435" x2="30159" y2="25435"/>
                        <a14:foregroundMark x1="16117" y1="15435" x2="16117" y2="15435"/>
                        <a14:backgroundMark x1="61661" y1="31957" x2="61661" y2="3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2" t="35591" r="58365" b="31465"/>
          <a:stretch/>
        </p:blipFill>
        <p:spPr>
          <a:xfrm>
            <a:off x="7512686" y="1315233"/>
            <a:ext cx="4553222" cy="25179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91" b="90000" l="5739" r="89988">
                        <a14:foregroundMark x1="30159" y1="25435" x2="30159" y2="25435"/>
                        <a14:foregroundMark x1="16117" y1="15435" x2="16117" y2="15435"/>
                        <a14:backgroundMark x1="61661" y1="31957" x2="61661" y2="31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2" t="4726" r="58365" b="64670"/>
          <a:stretch/>
        </p:blipFill>
        <p:spPr>
          <a:xfrm>
            <a:off x="7512686" y="3551035"/>
            <a:ext cx="4553222" cy="23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93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565" y="129790"/>
            <a:ext cx="4267200" cy="1280160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6000" dirty="0"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rPr>
              <a:t>Water</a:t>
            </a:r>
            <a:endParaRPr lang="en-US" sz="8000" dirty="0"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1622896"/>
            <a:ext cx="11403874" cy="4895470"/>
          </a:xfrm>
        </p:spPr>
        <p:txBody>
          <a:bodyPr>
            <a:normAutofit fontScale="62500" lnSpcReduction="20000"/>
          </a:bodyPr>
          <a:lstStyle/>
          <a:p>
            <a:pPr marL="857250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Purifying</a:t>
            </a:r>
            <a:endParaRPr lang="en-US" sz="55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314450" lvl="1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Filter it through filters</a:t>
            </a:r>
          </a:p>
          <a:p>
            <a:pPr marL="1314450" lvl="1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Boil </a:t>
            </a:r>
            <a:r>
              <a:rPr lang="en-US" sz="55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it</a:t>
            </a:r>
          </a:p>
          <a:p>
            <a:pPr algn="l">
              <a:spcBef>
                <a:spcPct val="0"/>
              </a:spcBef>
            </a:pPr>
            <a:endParaRPr lang="en-US" sz="55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857250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Transporting</a:t>
            </a:r>
          </a:p>
          <a:p>
            <a:pPr marL="1314450" lvl="1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Pipes transport it to bathrooms, kitchens, etc.</a:t>
            </a:r>
          </a:p>
          <a:p>
            <a:pPr marL="1314450" lvl="1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Stored in big tanks</a:t>
            </a:r>
          </a:p>
          <a:p>
            <a:pPr marL="1314450" lvl="1" indent="-857250" algn="l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55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Use water pressure to move the water</a:t>
            </a:r>
          </a:p>
          <a:p>
            <a:pPr marL="342900" indent="-342900" algn="l">
              <a:buFontTx/>
              <a:buChar char="-"/>
            </a:pP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5984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658" y="335280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dirty="0"/>
              <a:t>Fuel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658" y="2240280"/>
            <a:ext cx="9905998" cy="4302034"/>
          </a:xfrm>
        </p:spPr>
        <p:txBody>
          <a:bodyPr>
            <a:normAutofit/>
          </a:bodyPr>
          <a:lstStyle/>
          <a:p>
            <a:pPr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Liquid Hydrogen:</a:t>
            </a:r>
          </a:p>
          <a:p>
            <a:pPr lvl="1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Reasons:</a:t>
            </a:r>
          </a:p>
          <a:p>
            <a:pPr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Lightweight</a:t>
            </a:r>
          </a:p>
          <a:p>
            <a:pPr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Powerful</a:t>
            </a:r>
          </a:p>
          <a:p>
            <a:pPr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Can store a-lot of it.</a:t>
            </a:r>
          </a:p>
          <a:p>
            <a:pPr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Stored at -425° F</a:t>
            </a:r>
          </a:p>
          <a:p>
            <a:pPr lvl="2" indent="-457200">
              <a:spcBef>
                <a:spcPct val="0"/>
              </a:spcBef>
            </a:pPr>
            <a:r>
              <a:rPr lang="en-US" sz="3000" dirty="0">
                <a:ln w="3175" cmpd="sng">
                  <a:noFill/>
                </a:ln>
              </a:rPr>
              <a:t>Burns at 5,500° F</a:t>
            </a:r>
          </a:p>
          <a:p>
            <a:pPr lvl="2"/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961" y="170168"/>
            <a:ext cx="2844092" cy="28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500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063" y="309155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dirty="0"/>
              <a:t>Trash and Waste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Waste:</a:t>
            </a:r>
          </a:p>
          <a:p>
            <a:pPr lvl="1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Fertilizer:</a:t>
            </a:r>
          </a:p>
          <a:p>
            <a:pPr lvl="2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Reasons:</a:t>
            </a:r>
          </a:p>
          <a:p>
            <a:pPr lvl="3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Re-useable</a:t>
            </a:r>
          </a:p>
          <a:p>
            <a:pPr lvl="3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As Little Waste as Possible</a:t>
            </a:r>
          </a:p>
          <a:p>
            <a:pPr lvl="3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Better for Soil</a:t>
            </a:r>
          </a:p>
          <a:p>
            <a:pPr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Trash:</a:t>
            </a:r>
          </a:p>
          <a:p>
            <a:pPr lvl="1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Burn It:</a:t>
            </a:r>
          </a:p>
          <a:p>
            <a:pPr lvl="2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Reasons:</a:t>
            </a:r>
          </a:p>
          <a:p>
            <a:pPr lvl="3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Energy can be Produced</a:t>
            </a:r>
          </a:p>
          <a:p>
            <a:pPr lvl="3" indent="-457200" defTabSz="457200"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30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Little Pollution</a:t>
            </a:r>
          </a:p>
          <a:p>
            <a:pPr lvl="3"/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  <a:p>
            <a:pPr lvl="2"/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  <a:p>
            <a:pPr lvl="2"/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  <a:p>
            <a:endParaRPr lang="en-US" b="1" dirty="0" smtClean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36001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86891"/>
            <a:ext cx="11599816" cy="1446032"/>
          </a:xfrm>
        </p:spPr>
        <p:txBody>
          <a:bodyPr>
            <a:noAutofit/>
            <a:scene3d>
              <a:camera prst="perspectiveLef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38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CASSANDRA</a:t>
            </a:r>
            <a:r>
              <a:rPr lang="en-US" sz="13800" b="1" dirty="0" smtClean="0">
                <a:ln/>
                <a:solidFill>
                  <a:sysClr val="windowText" lastClr="000000"/>
                </a:solidFill>
              </a:rPr>
              <a:t> </a:t>
            </a:r>
            <a:endParaRPr lang="en-US" sz="138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40284" y="4355103"/>
            <a:ext cx="4959532" cy="1655762"/>
          </a:xfrm>
        </p:spPr>
        <p:txBody>
          <a:bodyPr>
            <a:normAutofit/>
            <a:scene3d>
              <a:camera prst="perspectiveLeft"/>
              <a:lightRig rig="threePt" dir="t"/>
            </a:scene3d>
          </a:bodyPr>
          <a:lstStyle/>
          <a:p>
            <a:r>
              <a:rPr lang="en-US" sz="2800" b="1" dirty="0" smtClean="0"/>
              <a:t>“ADVENTURE AWAITS”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5394" y="907963"/>
            <a:ext cx="547333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3600" dirty="0" smtClean="0"/>
              <a:t>START YOUR JOURNEY ON…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77990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0100"/>
            <a:ext cx="10971372" cy="685800"/>
          </a:xfrm>
        </p:spPr>
        <p:txBody>
          <a:bodyPr>
            <a:noAutofit/>
          </a:bodyPr>
          <a:lstStyle/>
          <a:p>
            <a:r>
              <a:rPr lang="en-US" sz="6000" dirty="0"/>
              <a:t>Corporations Present on the Settlement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0287000" cy="5486400"/>
          </a:xfrm>
        </p:spPr>
        <p:txBody>
          <a:bodyPr>
            <a:normAutofit/>
          </a:bodyPr>
          <a:lstStyle/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Trump Tower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US Bank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Wells Fargo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err="1">
                <a:ln w="3175" cmpd="sng">
                  <a:noFill/>
                </a:ln>
              </a:rPr>
              <a:t>AllState</a:t>
            </a:r>
            <a:r>
              <a:rPr lang="en-US" sz="2800" dirty="0">
                <a:ln w="3175" cmpd="sng">
                  <a:noFill/>
                </a:ln>
              </a:rPr>
              <a:t> Insurance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State Farm Insurance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Law Firm</a:t>
            </a:r>
          </a:p>
        </p:txBody>
      </p:sp>
    </p:spTree>
    <p:extLst>
      <p:ext uri="{BB962C8B-B14F-4D97-AF65-F5344CB8AC3E}">
        <p14:creationId xmlns:p14="http://schemas.microsoft.com/office/powerpoint/2010/main" val="1549792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" y="504825"/>
            <a:ext cx="10971372" cy="762000"/>
          </a:xfrm>
        </p:spPr>
        <p:txBody>
          <a:bodyPr>
            <a:noAutofit/>
          </a:bodyPr>
          <a:lstStyle/>
          <a:p>
            <a:r>
              <a:rPr lang="en-US" sz="6000" dirty="0"/>
              <a:t>Restaurants and Stores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971550"/>
            <a:ext cx="5029200" cy="990600"/>
          </a:xfrm>
        </p:spPr>
        <p:txBody>
          <a:bodyPr/>
          <a:lstStyle/>
          <a:p>
            <a:pPr algn="ctr"/>
            <a:r>
              <a:rPr lang="en-US" sz="3600" u="sng" dirty="0" smtClean="0"/>
              <a:t>Restaurants </a:t>
            </a:r>
            <a:endParaRPr lang="en-US" sz="3600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962150"/>
            <a:ext cx="5029200" cy="4743450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McDonalds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Pizza Hut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Hu Hot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Applebee's 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Taco Johns 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Subway 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Culvers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Olive </a:t>
            </a:r>
            <a:r>
              <a:rPr lang="en-US" sz="2800" dirty="0" smtClean="0">
                <a:ln w="3175" cmpd="sng">
                  <a:noFill/>
                </a:ln>
              </a:rPr>
              <a:t>Garden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Panda Express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Chic Fil’ A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KFC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err="1" smtClean="0">
                <a:ln w="3175" cmpd="sng">
                  <a:noFill/>
                </a:ln>
              </a:rPr>
              <a:t>Qdoba</a:t>
            </a:r>
            <a:r>
              <a:rPr lang="en-US" sz="2800" dirty="0" smtClean="0">
                <a:ln w="3175" cmpd="sng">
                  <a:noFill/>
                </a:ln>
              </a:rPr>
              <a:t> Mexican Grill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Starbucks</a:t>
            </a:r>
          </a:p>
          <a:p>
            <a:pPr marL="0" indent="0">
              <a:lnSpc>
                <a:spcPct val="70000"/>
              </a:lnSpc>
              <a:spcBef>
                <a:spcPct val="0"/>
              </a:spcBef>
              <a:buNone/>
            </a:pPr>
            <a:endParaRPr lang="en-US" sz="2800" dirty="0">
              <a:ln w="3175" cmpd="sng">
                <a:noFill/>
              </a:ln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2695" y="971550"/>
            <a:ext cx="5029200" cy="990600"/>
          </a:xfrm>
        </p:spPr>
        <p:txBody>
          <a:bodyPr/>
          <a:lstStyle/>
          <a:p>
            <a:pPr algn="ctr"/>
            <a:r>
              <a:rPr lang="en-US" sz="3600" u="sng" dirty="0" smtClean="0"/>
              <a:t>Stores</a:t>
            </a:r>
            <a:endParaRPr lang="en-US" sz="3600" u="sng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64676" y="2133600"/>
            <a:ext cx="5029200" cy="4191000"/>
          </a:xfrm>
        </p:spPr>
        <p:txBody>
          <a:bodyPr>
            <a:normAutofit lnSpcReduction="10000"/>
          </a:bodyPr>
          <a:lstStyle/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Macys</a:t>
            </a:r>
            <a:endParaRPr lang="en-US" sz="2800" dirty="0">
              <a:ln w="3175" cmpd="sng">
                <a:noFill/>
              </a:ln>
            </a:endParaRP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Walmart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Target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Shoe carnival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Old Navy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err="1" smtClean="0">
                <a:ln w="3175" cmpd="sng">
                  <a:noFill/>
                </a:ln>
              </a:rPr>
              <a:t>Scheels</a:t>
            </a:r>
            <a:endParaRPr lang="en-US" sz="2800" dirty="0" smtClean="0">
              <a:ln w="3175" cmpd="sng">
                <a:noFill/>
              </a:ln>
            </a:endParaRP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Game stop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PINK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Walgreens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err="1" smtClean="0">
                <a:ln w="3175" cmpd="sng">
                  <a:noFill/>
                </a:ln>
              </a:rPr>
              <a:t>Hyvee</a:t>
            </a:r>
            <a:endParaRPr lang="en-US" sz="2800" dirty="0" smtClean="0">
              <a:ln w="3175" cmpd="sng">
                <a:noFill/>
              </a:ln>
            </a:endParaRP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err="1" smtClean="0">
                <a:ln w="3175" cmpd="sng">
                  <a:noFill/>
                </a:ln>
              </a:rPr>
              <a:t>CostCo</a:t>
            </a:r>
            <a:endParaRPr lang="en-US" sz="2800" dirty="0" smtClean="0">
              <a:ln w="3175" cmpd="sng">
                <a:noFill/>
              </a:ln>
            </a:endParaRP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endParaRPr lang="en-US" sz="2800" dirty="0">
              <a:ln w="3175" cmpd="sng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75287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8087" y="1894114"/>
            <a:ext cx="8747170" cy="3635827"/>
          </a:xfrm>
        </p:spPr>
        <p:txBody>
          <a:bodyPr>
            <a:normAutofit/>
          </a:bodyPr>
          <a:lstStyle/>
          <a:p>
            <a:pPr marL="82296"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Creating</a:t>
            </a:r>
          </a:p>
          <a:p>
            <a:pPr lvl="1" indent="-457200">
              <a:lnSpc>
                <a:spcPct val="70000"/>
              </a:lnSpc>
              <a:spcBef>
                <a:spcPct val="0"/>
              </a:spcBef>
            </a:pPr>
            <a:r>
              <a:rPr lang="en-US" sz="2600" dirty="0">
                <a:ln w="3175" cmpd="sng">
                  <a:noFill/>
                </a:ln>
              </a:rPr>
              <a:t>Energy will be created by using solar panels attached to the outside of the settlement. </a:t>
            </a:r>
          </a:p>
          <a:p>
            <a:pPr marL="82296"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Storing</a:t>
            </a:r>
          </a:p>
          <a:p>
            <a:pPr marL="996696" lvl="2" indent="-457200">
              <a:lnSpc>
                <a:spcPct val="70000"/>
              </a:lnSpc>
              <a:spcBef>
                <a:spcPct val="0"/>
              </a:spcBef>
            </a:pPr>
            <a:r>
              <a:rPr lang="en-US" sz="2400" dirty="0" smtClean="0">
                <a:ln w="3175" cmpd="sng">
                  <a:noFill/>
                </a:ln>
              </a:rPr>
              <a:t>Energy </a:t>
            </a:r>
            <a:r>
              <a:rPr lang="en-US" sz="2400" dirty="0">
                <a:ln w="3175" cmpd="sng">
                  <a:noFill/>
                </a:ln>
              </a:rPr>
              <a:t>will be stored in a device called an accumulator.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9817" y="269965"/>
            <a:ext cx="11416937" cy="1905000"/>
          </a:xfrm>
        </p:spPr>
        <p:txBody>
          <a:bodyPr>
            <a:noAutofit/>
          </a:bodyPr>
          <a:lstStyle/>
          <a:p>
            <a:r>
              <a:rPr lang="en-US" sz="6000" dirty="0"/>
              <a:t>Creating and Storing Energy</a:t>
            </a:r>
          </a:p>
        </p:txBody>
      </p:sp>
    </p:spTree>
    <p:extLst>
      <p:ext uri="{BB962C8B-B14F-4D97-AF65-F5344CB8AC3E}">
        <p14:creationId xmlns:p14="http://schemas.microsoft.com/office/powerpoint/2010/main" val="32849184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29" y="571500"/>
            <a:ext cx="1097137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Communications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830" y="1638300"/>
            <a:ext cx="5029200" cy="990600"/>
          </a:xfrm>
        </p:spPr>
        <p:txBody>
          <a:bodyPr/>
          <a:lstStyle/>
          <a:p>
            <a:r>
              <a:rPr lang="en-US" sz="3600" u="sng" dirty="0"/>
              <a:t>External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8830" y="2743200"/>
            <a:ext cx="5029200" cy="3962400"/>
          </a:xfrm>
        </p:spPr>
        <p:txBody>
          <a:bodyPr>
            <a:normAutofit/>
          </a:bodyPr>
          <a:lstStyle/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Social media will be present on the space craft so we will be able to communicate with Earth and Mars. 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Satellites will be used. 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 smtClean="0">
                <a:ln w="3175" cmpd="sng">
                  <a:noFill/>
                </a:ln>
              </a:rPr>
              <a:t>Wi-Fi </a:t>
            </a:r>
            <a:r>
              <a:rPr lang="en-US" sz="2800" dirty="0">
                <a:ln w="3175" cmpd="sng">
                  <a:noFill/>
                </a:ln>
              </a:rPr>
              <a:t>is available.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3201" y="1638300"/>
            <a:ext cx="5029200" cy="990600"/>
          </a:xfrm>
        </p:spPr>
        <p:txBody>
          <a:bodyPr/>
          <a:lstStyle/>
          <a:p>
            <a:r>
              <a:rPr lang="en-US" sz="3600" u="sng" dirty="0"/>
              <a:t>Internal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3201" y="2758440"/>
            <a:ext cx="5029200" cy="3947160"/>
          </a:xfrm>
        </p:spPr>
        <p:txBody>
          <a:bodyPr>
            <a:normAutofit/>
          </a:bodyPr>
          <a:lstStyle/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Intercoms in each room with built in sound systems.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Both audio and video messaging.</a:t>
            </a:r>
          </a:p>
          <a:p>
            <a:pPr indent="-457200">
              <a:lnSpc>
                <a:spcPct val="70000"/>
              </a:lnSpc>
              <a:spcBef>
                <a:spcPct val="0"/>
              </a:spcBef>
            </a:pPr>
            <a:r>
              <a:rPr lang="en-US" sz="2800" dirty="0">
                <a:ln w="3175" cmpd="sng">
                  <a:noFill/>
                </a:ln>
              </a:rPr>
              <a:t>Elevator music is played throughout the day in the hall until the Captain has a message. </a:t>
            </a:r>
          </a:p>
        </p:txBody>
      </p:sp>
    </p:spTree>
    <p:extLst>
      <p:ext uri="{BB962C8B-B14F-4D97-AF65-F5344CB8AC3E}">
        <p14:creationId xmlns:p14="http://schemas.microsoft.com/office/powerpoint/2010/main" val="18047132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5354"/>
            <a:ext cx="1097137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Entertainment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94" y="2005148"/>
            <a:ext cx="10287000" cy="50292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n w="3175" cmpd="sng">
                  <a:noFill/>
                </a:ln>
              </a:rPr>
              <a:t>We will have a multi-purpose arena with many forms entertainment surrounding the arena. </a:t>
            </a:r>
          </a:p>
          <a:p>
            <a:r>
              <a:rPr lang="en-US" sz="2800" dirty="0">
                <a:ln w="3175" cmpd="sng">
                  <a:noFill/>
                </a:ln>
              </a:rPr>
              <a:t>These places of entertainment are</a:t>
            </a:r>
          </a:p>
          <a:p>
            <a:pPr lvl="1"/>
            <a:r>
              <a:rPr lang="en-US" sz="2800" dirty="0">
                <a:ln w="3175" cmpd="sng">
                  <a:noFill/>
                </a:ln>
              </a:rPr>
              <a:t>A </a:t>
            </a:r>
            <a:r>
              <a:rPr lang="en-US" sz="2800" dirty="0" smtClean="0">
                <a:ln w="3175" cmpd="sng">
                  <a:noFill/>
                </a:ln>
              </a:rPr>
              <a:t>theater</a:t>
            </a:r>
            <a:endParaRPr lang="en-US" sz="2800" dirty="0">
              <a:ln w="3175" cmpd="sng">
                <a:noFill/>
              </a:ln>
            </a:endParaRPr>
          </a:p>
          <a:p>
            <a:pPr lvl="1"/>
            <a:r>
              <a:rPr lang="en-US" sz="2800" dirty="0">
                <a:ln w="3175" cmpd="sng">
                  <a:noFill/>
                </a:ln>
              </a:rPr>
              <a:t>Gyms</a:t>
            </a:r>
          </a:p>
          <a:p>
            <a:pPr lvl="1"/>
            <a:r>
              <a:rPr lang="en-US" sz="2800" dirty="0">
                <a:ln w="3175" cmpd="sng">
                  <a:noFill/>
                </a:ln>
              </a:rPr>
              <a:t>Playground</a:t>
            </a:r>
          </a:p>
          <a:p>
            <a:pPr lvl="1"/>
            <a:r>
              <a:rPr lang="en-US" sz="2800" dirty="0">
                <a:ln w="3175" cmpd="sng">
                  <a:noFill/>
                </a:ln>
              </a:rPr>
              <a:t>Arcade</a:t>
            </a:r>
          </a:p>
          <a:p>
            <a:pPr lvl="1"/>
            <a:r>
              <a:rPr lang="en-US" sz="2800" dirty="0">
                <a:ln w="3175" cmpd="sng">
                  <a:noFill/>
                </a:ln>
              </a:rPr>
              <a:t>Pool/waterpark</a:t>
            </a:r>
          </a:p>
          <a:p>
            <a:pPr lvl="1"/>
            <a:r>
              <a:rPr lang="en-US" sz="2800" dirty="0">
                <a:ln w="3175" cmpd="sng">
                  <a:noFill/>
                </a:ln>
              </a:rPr>
              <a:t>Bowling </a:t>
            </a:r>
            <a:r>
              <a:rPr lang="en-US" sz="2800" dirty="0" smtClean="0">
                <a:ln w="3175" cmpd="sng">
                  <a:noFill/>
                </a:ln>
              </a:rPr>
              <a:t>alley</a:t>
            </a:r>
          </a:p>
          <a:p>
            <a:pPr lvl="1"/>
            <a:r>
              <a:rPr lang="en-US" sz="2800" dirty="0" smtClean="0">
                <a:ln w="3175" cmpd="sng">
                  <a:noFill/>
                </a:ln>
              </a:rPr>
              <a:t>Rollerblading rink</a:t>
            </a:r>
          </a:p>
          <a:p>
            <a:pPr lvl="1"/>
            <a:r>
              <a:rPr lang="en-US" sz="2800" dirty="0" smtClean="0">
                <a:ln w="3175" cmpd="sng">
                  <a:noFill/>
                </a:ln>
              </a:rPr>
              <a:t>Skate Park</a:t>
            </a:r>
          </a:p>
          <a:p>
            <a:pPr lvl="1"/>
            <a:r>
              <a:rPr lang="en-US" sz="2800" dirty="0" smtClean="0">
                <a:ln w="3175" cmpd="sng">
                  <a:noFill/>
                </a:ln>
              </a:rPr>
              <a:t>Gravity simulator</a:t>
            </a:r>
            <a:endParaRPr lang="en-US" sz="2800" dirty="0">
              <a:ln w="3175" cmpd="sng">
                <a:noFill/>
              </a:ln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2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806" y="2137954"/>
            <a:ext cx="9905998" cy="1905000"/>
          </a:xfrm>
        </p:spPr>
        <p:txBody>
          <a:bodyPr>
            <a:normAutofit/>
          </a:bodyPr>
          <a:lstStyle/>
          <a:p>
            <a:r>
              <a:rPr lang="en-US" sz="9600" dirty="0" smtClean="0"/>
              <a:t>AGRICULTURE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09582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09" y="326571"/>
            <a:ext cx="3286770" cy="818090"/>
          </a:xfrm>
          <a:noFill/>
        </p:spPr>
        <p:txBody>
          <a:bodyPr>
            <a:normAutofit fontScale="90000"/>
          </a:bodyPr>
          <a:lstStyle/>
          <a:p>
            <a:r>
              <a:rPr lang="en-US" sz="6700" dirty="0"/>
              <a:t>Cows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7566" y="1144661"/>
            <a:ext cx="11808823" cy="59062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4 barns for cows (2 dairy, 2 meat)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25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workers per place of cow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Dairy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-one calf barn, one milking.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Milking Parlor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12 workers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-The average person consumes .06 gallons per day.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-The average cow make 8 gallons per day.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	-We would need 100 dairy cattle because the cattle needs to have some lay off time.  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endParaRPr lang="en-US" sz="2600" cap="sm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0817" y="326571"/>
            <a:ext cx="6327492" cy="416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Beef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One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barn for calves, one barn for growing.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A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1200 lbs. steer with a ½ in fat, and average muscling, will have about 490 lbs. of meat 	in the freezer. </a:t>
            </a:r>
            <a:endParaRPr lang="en-US" sz="2600" cap="small" dirty="0" smtClean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will need about 750 cattle in the spaceship. </a:t>
            </a:r>
          </a:p>
        </p:txBody>
      </p:sp>
    </p:spTree>
    <p:extLst>
      <p:ext uri="{BB962C8B-B14F-4D97-AF65-F5344CB8AC3E}">
        <p14:creationId xmlns:p14="http://schemas.microsoft.com/office/powerpoint/2010/main" val="3100979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852749" cy="954223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Pigs</a:t>
            </a:r>
            <a:r>
              <a:rPr lang="en-US" sz="7200" b="1" dirty="0" smtClean="0">
                <a:ln>
                  <a:solidFill>
                    <a:schemeClr val="bg1"/>
                  </a:solidFill>
                </a:ln>
                <a:solidFill>
                  <a:srgbClr val="660066"/>
                </a:solidFill>
              </a:rPr>
              <a:t> </a:t>
            </a:r>
            <a:endParaRPr lang="en-US" sz="7200" b="1" dirty="0">
              <a:ln>
                <a:solidFill>
                  <a:schemeClr val="bg1"/>
                </a:solidFill>
              </a:ln>
              <a:solidFill>
                <a:srgbClr val="66006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Autofit/>
          </a:bodyPr>
          <a:lstStyle/>
          <a:p>
            <a:r>
              <a:rPr lang="en-US" sz="2600" dirty="0">
                <a:ln w="3175" cmpd="sng">
                  <a:noFill/>
                </a:ln>
              </a:rPr>
              <a:t>4 barns </a:t>
            </a:r>
          </a:p>
          <a:p>
            <a:pPr lvl="1"/>
            <a:r>
              <a:rPr lang="en-US" sz="2600" dirty="0">
                <a:ln w="3175" cmpd="sng">
                  <a:noFill/>
                </a:ln>
              </a:rPr>
              <a:t>2 barns for sows (breeding, gestations, and farrowing) </a:t>
            </a:r>
          </a:p>
          <a:p>
            <a:pPr lvl="1"/>
            <a:r>
              <a:rPr lang="en-US" sz="2600" dirty="0">
                <a:ln w="3175" cmpd="sng">
                  <a:noFill/>
                </a:ln>
              </a:rPr>
              <a:t>2 barns for growing/finisher pigs </a:t>
            </a:r>
          </a:p>
          <a:p>
            <a:pPr lvl="1"/>
            <a:r>
              <a:rPr lang="en-US" sz="2600" dirty="0">
                <a:ln w="3175" cmpd="sng">
                  <a:noFill/>
                </a:ln>
              </a:rPr>
              <a:t>12 workers per barn </a:t>
            </a:r>
          </a:p>
          <a:p>
            <a:pPr lvl="1"/>
            <a:r>
              <a:rPr lang="en-US" sz="2600" dirty="0">
                <a:ln w="3175" cmpd="sng">
                  <a:noFill/>
                </a:ln>
              </a:rPr>
              <a:t>Weekends, holidays, and rotating shifts. </a:t>
            </a:r>
          </a:p>
          <a:p>
            <a:pPr lvl="1"/>
            <a:r>
              <a:rPr lang="en-US" sz="2600" dirty="0">
                <a:ln w="3175" cmpd="sng">
                  <a:noFill/>
                </a:ln>
              </a:rPr>
              <a:t>We will need to have about 1,500 pigs in the space ship. </a:t>
            </a:r>
          </a:p>
          <a:p>
            <a:pPr lvl="2"/>
            <a:r>
              <a:rPr lang="en-US" sz="2600" dirty="0">
                <a:ln w="3175" cmpd="sng">
                  <a:noFill/>
                </a:ln>
              </a:rPr>
              <a:t>The average person eat about 45 lbs. of meat/year </a:t>
            </a:r>
          </a:p>
          <a:p>
            <a:pPr lvl="2"/>
            <a:r>
              <a:rPr lang="en-US" sz="2600" dirty="0">
                <a:ln w="3175" cmpd="sng">
                  <a:noFill/>
                </a:ln>
              </a:rPr>
              <a:t>The average sow has 7 to 12 piglets </a:t>
            </a:r>
          </a:p>
          <a:p>
            <a:pPr lvl="2"/>
            <a:r>
              <a:rPr lang="en-US" sz="2600" dirty="0">
                <a:ln w="3175" cmpd="sng">
                  <a:noFill/>
                </a:ln>
              </a:rPr>
              <a:t>We will have to keep some for breeding and then we can send the rest off to slaughter. </a:t>
            </a:r>
          </a:p>
        </p:txBody>
      </p:sp>
    </p:spTree>
    <p:extLst>
      <p:ext uri="{BB962C8B-B14F-4D97-AF65-F5344CB8AC3E}">
        <p14:creationId xmlns:p14="http://schemas.microsoft.com/office/powerpoint/2010/main" val="2052250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130" y="287383"/>
            <a:ext cx="10515600" cy="732155"/>
          </a:xfrm>
        </p:spPr>
        <p:txBody>
          <a:bodyPr>
            <a:normAutofit fontScale="90000"/>
          </a:bodyPr>
          <a:lstStyle/>
          <a:p>
            <a:r>
              <a:rPr lang="en-US" sz="6700" dirty="0"/>
              <a:t>Chickens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5" name="Rectangle 4"/>
          <p:cNvSpPr/>
          <p:nvPr/>
        </p:nvSpPr>
        <p:spPr>
          <a:xfrm>
            <a:off x="0" y="1176927"/>
            <a:ext cx="12192000" cy="543533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3 barns 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One for layers </a:t>
            </a:r>
          </a:p>
          <a:p>
            <a:pPr marL="1200150" lvl="2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One for broilers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 will need to have artificial light that turns off for 5 hours and then turns on for the rest of the day. You have to make the light gradually go on and gradually go off.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 need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broilers to lay eggs </a:t>
            </a: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so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we should keep about 1,000 back so we can keep getting new broilers to harvest.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Part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of the chick barn will be an incubation chamber to incubate the eggs because it gives us a better chance of producing more eggs.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14 people per barn  </a:t>
            </a:r>
          </a:p>
        </p:txBody>
      </p:sp>
    </p:spTree>
    <p:extLst>
      <p:ext uri="{BB962C8B-B14F-4D97-AF65-F5344CB8AC3E}">
        <p14:creationId xmlns:p14="http://schemas.microsoft.com/office/powerpoint/2010/main" val="21964278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642" y="209005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dirty="0"/>
              <a:t>Food Acquisition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27" y="1905000"/>
            <a:ext cx="10515600" cy="3028814"/>
          </a:xfrm>
        </p:spPr>
        <p:txBody>
          <a:bodyPr>
            <a:normAutofit/>
          </a:bodyPr>
          <a:lstStyle/>
          <a:p>
            <a:r>
              <a:rPr lang="en-US" sz="2600" dirty="0">
                <a:ln w="3175" cmpd="sng">
                  <a:noFill/>
                </a:ln>
              </a:rPr>
              <a:t>All supplies that are factory made will be brought up to the settlement on a shuttle weekly and loaded onto the ship through the loading dock. </a:t>
            </a:r>
          </a:p>
          <a:p>
            <a:r>
              <a:rPr lang="en-US" sz="2600" dirty="0">
                <a:ln w="3175" cmpd="sng">
                  <a:noFill/>
                </a:ln>
              </a:rPr>
              <a:t>Most of the fruits, vegetables, meats, and dairy will be raised right on the ship in the agriculture department. </a:t>
            </a:r>
          </a:p>
        </p:txBody>
      </p:sp>
    </p:spTree>
    <p:extLst>
      <p:ext uri="{BB962C8B-B14F-4D97-AF65-F5344CB8AC3E}">
        <p14:creationId xmlns:p14="http://schemas.microsoft.com/office/powerpoint/2010/main" val="27263379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7" y="335280"/>
            <a:ext cx="4841376" cy="1780903"/>
          </a:xfrm>
        </p:spPr>
        <p:txBody>
          <a:bodyPr>
            <a:normAutofit/>
          </a:bodyPr>
          <a:lstStyle/>
          <a:p>
            <a:r>
              <a:rPr lang="en-US" sz="5400" dirty="0"/>
              <a:t>Outside of spaceship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857" r="3687" b="8335"/>
          <a:stretch/>
        </p:blipFill>
        <p:spPr>
          <a:xfrm>
            <a:off x="900226" y="2638698"/>
            <a:ext cx="4233477" cy="3686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31" y="335280"/>
            <a:ext cx="4681673" cy="61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992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503" y="365125"/>
            <a:ext cx="10515600" cy="797469"/>
          </a:xfrm>
        </p:spPr>
        <p:txBody>
          <a:bodyPr>
            <a:noAutofit/>
          </a:bodyPr>
          <a:lstStyle/>
          <a:p>
            <a:r>
              <a:rPr lang="en-US" sz="6000" dirty="0"/>
              <a:t>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635" y="1358537"/>
            <a:ext cx="10515600" cy="5014369"/>
          </a:xfrm>
        </p:spPr>
        <p:txBody>
          <a:bodyPr>
            <a:normAutofit/>
          </a:bodyPr>
          <a:lstStyle/>
          <a:p>
            <a:r>
              <a:rPr lang="en-US" sz="2600" dirty="0">
                <a:ln w="3175" cmpd="sng">
                  <a:noFill/>
                </a:ln>
              </a:rPr>
              <a:t>Nuclear reactor- $300 million</a:t>
            </a:r>
          </a:p>
          <a:p>
            <a:r>
              <a:rPr lang="en-US" sz="2600" dirty="0">
                <a:ln w="3175" cmpd="sng">
                  <a:noFill/>
                </a:ln>
              </a:rPr>
              <a:t>Agriculture department- $240 million</a:t>
            </a:r>
          </a:p>
          <a:p>
            <a:r>
              <a:rPr lang="en-US" sz="2600" dirty="0">
                <a:ln w="3175" cmpd="sng">
                  <a:noFill/>
                </a:ln>
              </a:rPr>
              <a:t>Water treatment facility- $173.8 million</a:t>
            </a:r>
          </a:p>
          <a:p>
            <a:r>
              <a:rPr lang="en-US" sz="2600" dirty="0">
                <a:ln w="3175" cmpd="sng">
                  <a:noFill/>
                </a:ln>
              </a:rPr>
              <a:t>Living quarters- $31 million</a:t>
            </a:r>
          </a:p>
          <a:p>
            <a:r>
              <a:rPr lang="en-US" sz="2600" dirty="0">
                <a:ln w="3175" cmpd="sng">
                  <a:noFill/>
                </a:ln>
              </a:rPr>
              <a:t>Multi-purpose arena- $260.1 million</a:t>
            </a:r>
          </a:p>
          <a:p>
            <a:r>
              <a:rPr lang="en-US" sz="2600" dirty="0">
                <a:ln w="3175" cmpd="sng">
                  <a:noFill/>
                </a:ln>
              </a:rPr>
              <a:t>Cafeterias- $888,999 </a:t>
            </a:r>
          </a:p>
          <a:p>
            <a:r>
              <a:rPr lang="en-US" sz="2600" dirty="0">
                <a:ln w="3175" cmpd="sng">
                  <a:noFill/>
                </a:ln>
              </a:rPr>
              <a:t>Robots and transportation systems- $160 million</a:t>
            </a:r>
          </a:p>
          <a:p>
            <a:r>
              <a:rPr lang="en-US" sz="2600" dirty="0">
                <a:ln w="3175" cmpd="sng">
                  <a:noFill/>
                </a:ln>
              </a:rPr>
              <a:t>Stores, Restaurants and recreational areas- $175 million</a:t>
            </a:r>
          </a:p>
          <a:p>
            <a:pPr lvl="1"/>
            <a:r>
              <a:rPr lang="en-US" sz="2600" dirty="0">
                <a:ln w="3175" cmpd="sng">
                  <a:noFill/>
                </a:ln>
              </a:rPr>
              <a:t>Total Expense- $1.340 billion</a:t>
            </a:r>
          </a:p>
        </p:txBody>
      </p:sp>
    </p:spTree>
    <p:extLst>
      <p:ext uri="{BB962C8B-B14F-4D97-AF65-F5344CB8AC3E}">
        <p14:creationId xmlns:p14="http://schemas.microsoft.com/office/powerpoint/2010/main" val="4070196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3613467" cy="1375954"/>
          </a:xfrm>
        </p:spPr>
        <p:txBody>
          <a:bodyPr>
            <a:normAutofit/>
          </a:bodyPr>
          <a:lstStyle/>
          <a:p>
            <a:r>
              <a:rPr lang="en-US" sz="6000" dirty="0"/>
              <a:t>Shuttles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681" y="609600"/>
            <a:ext cx="4645556" cy="26015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33" y="2251709"/>
            <a:ext cx="4812278" cy="3313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37" y="3636780"/>
            <a:ext cx="3576094" cy="26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9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710" y="452846"/>
            <a:ext cx="6356667" cy="1415143"/>
          </a:xfrm>
        </p:spPr>
        <p:txBody>
          <a:bodyPr>
            <a:normAutofit/>
          </a:bodyPr>
          <a:lstStyle/>
          <a:p>
            <a:r>
              <a:rPr lang="en-US" sz="6000" dirty="0"/>
              <a:t>Exhibit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95" y="1517468"/>
            <a:ext cx="9905998" cy="3124201"/>
          </a:xfrm>
        </p:spPr>
        <p:txBody>
          <a:bodyPr>
            <a:normAutofit/>
          </a:bodyPr>
          <a:lstStyle/>
          <a:p>
            <a:r>
              <a:rPr lang="en-US" sz="2600" dirty="0">
                <a:ln w="3175" cmpd="sng">
                  <a:noFill/>
                </a:ln>
              </a:rPr>
              <a:t>Scattered throughout Cassandra for observation</a:t>
            </a:r>
          </a:p>
          <a:p>
            <a:r>
              <a:rPr lang="en-US" sz="2600" dirty="0">
                <a:ln w="3175" cmpd="sng">
                  <a:noFill/>
                </a:ln>
              </a:rPr>
              <a:t>Windows made with filtered glass </a:t>
            </a:r>
          </a:p>
          <a:p>
            <a:r>
              <a:rPr lang="en-US" sz="2600" dirty="0">
                <a:ln w="3175" cmpd="sng">
                  <a:noFill/>
                </a:ln>
              </a:rPr>
              <a:t>Windows also throughout Cassandra</a:t>
            </a:r>
          </a:p>
        </p:txBody>
      </p:sp>
    </p:spTree>
    <p:extLst>
      <p:ext uri="{BB962C8B-B14F-4D97-AF65-F5344CB8AC3E}">
        <p14:creationId xmlns:p14="http://schemas.microsoft.com/office/powerpoint/2010/main" val="7078934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705" y="204651"/>
            <a:ext cx="6552609" cy="1114697"/>
          </a:xfrm>
        </p:spPr>
        <p:txBody>
          <a:bodyPr>
            <a:noAutofit/>
          </a:bodyPr>
          <a:lstStyle/>
          <a:p>
            <a:r>
              <a:rPr lang="en-US" sz="6000" dirty="0"/>
              <a:t>SPACE ROBOTS</a:t>
            </a:r>
          </a:p>
        </p:txBody>
      </p:sp>
      <p:pic>
        <p:nvPicPr>
          <p:cNvPr id="1026" name="Picture 2" descr="https://lh4.googleusercontent.com/05UvMYIKRCHvwu9h8Tm-omqB9ohJDkdqO0xGzpkS2HlBeYohtcnkmbf_G2zv6j-bmyuuFi47c2HKyt-B5zWigjTJ0IPjvYaQYgm4hMt9_Vqf6F304NgZ_MiapsGOx-3UN-8bbMi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996" y="4720870"/>
            <a:ext cx="2859530" cy="190635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4.googleusercontent.com/JR_disgIQN3gQq_B78xwDKUKcjBSdXTwK24Tr6K1xrz4XU1WIx4fg4zlaWNNkp6hXEeyR9eqZNEIKLQTaH9HbYxgubjtxu3ykzt4dDJLNfX7DV8pClzOAjbNaNz0oTksd_Q8Rm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662" y="3806332"/>
            <a:ext cx="3111137" cy="234627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0705" y="1214854"/>
            <a:ext cx="7662952" cy="5182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Robots should be no taller than 4 feet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use of robots on </a:t>
            </a: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Cassandra </a:t>
            </a: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Spaceship: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take pictures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clean apartments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pick up garbage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deliver supplies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loading and unloading cargo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storing data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washing clothes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water out plants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filing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75717" y="348343"/>
            <a:ext cx="2483031" cy="2829500"/>
          </a:xfrm>
          <a:prstGeom prst="rect">
            <a:avLst/>
          </a:prstGeom>
          <a:solidFill>
            <a:srgbClr val="000000">
              <a:shade val="95000"/>
            </a:srgbClr>
          </a:solidFill>
          <a:ln w="762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110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2" y="0"/>
            <a:ext cx="9905998" cy="1905000"/>
          </a:xfrm>
        </p:spPr>
        <p:txBody>
          <a:bodyPr>
            <a:normAutofit/>
          </a:bodyPr>
          <a:lstStyle/>
          <a:p>
            <a:r>
              <a:rPr lang="en-US" sz="6000" dirty="0"/>
              <a:t>Construction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8087" y="1268180"/>
            <a:ext cx="9905998" cy="3124201"/>
          </a:xfrm>
        </p:spPr>
        <p:txBody>
          <a:bodyPr>
            <a:normAutofit lnSpcReduction="10000"/>
          </a:bodyPr>
          <a:lstStyle/>
          <a:p>
            <a:r>
              <a:rPr lang="en-US" sz="2600" dirty="0">
                <a:ln w="3175" cmpd="sng">
                  <a:noFill/>
                </a:ln>
              </a:rPr>
              <a:t> Made out of carbon fiber composites </a:t>
            </a:r>
          </a:p>
          <a:p>
            <a:r>
              <a:rPr lang="en-US" sz="2600" dirty="0">
                <a:ln w="3175" cmpd="sng">
                  <a:noFill/>
                </a:ln>
              </a:rPr>
              <a:t>Built in space to eliminate conflicts with atmosphere</a:t>
            </a:r>
          </a:p>
          <a:p>
            <a:r>
              <a:rPr lang="en-US" sz="2600" dirty="0">
                <a:ln w="3175" cmpd="sng">
                  <a:noFill/>
                </a:ln>
              </a:rPr>
              <a:t>Piece by </a:t>
            </a:r>
            <a:r>
              <a:rPr lang="en-US" sz="2600" dirty="0" smtClean="0">
                <a:ln w="3175" cmpd="sng">
                  <a:noFill/>
                </a:ln>
              </a:rPr>
              <a:t>piece</a:t>
            </a:r>
          </a:p>
          <a:p>
            <a:r>
              <a:rPr lang="en-US" sz="2600" dirty="0" smtClean="0">
                <a:ln w="3175" cmpd="sng">
                  <a:noFill/>
                </a:ln>
              </a:rPr>
              <a:t>60% of Cassandras mass is for human population</a:t>
            </a:r>
            <a:r>
              <a:rPr lang="en-US" sz="2600" dirty="0" smtClean="0">
                <a:ln w="3175" cmpd="sng">
                  <a:noFill/>
                </a:ln>
              </a:rPr>
              <a:t> </a:t>
            </a:r>
          </a:p>
          <a:p>
            <a:r>
              <a:rPr lang="en-US" sz="2600" dirty="0" smtClean="0">
                <a:ln w="3175" cmpd="sng">
                  <a:noFill/>
                </a:ln>
              </a:rPr>
              <a:t>30% will constitute propellant</a:t>
            </a:r>
          </a:p>
          <a:p>
            <a:r>
              <a:rPr lang="en-US" sz="2600" dirty="0" smtClean="0">
                <a:ln w="3175" cmpd="sng">
                  <a:noFill/>
                </a:ln>
              </a:rPr>
              <a:t>10% equipment associated with the engines.</a:t>
            </a:r>
            <a:endParaRPr lang="en-US" sz="2600" dirty="0">
              <a:ln w="3175" cmpd="sng">
                <a:noFill/>
              </a:ln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233" y="4392381"/>
            <a:ext cx="4046809" cy="22662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8995" y="3997234"/>
            <a:ext cx="4510822" cy="251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597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73" y="100149"/>
            <a:ext cx="7662953" cy="1362891"/>
          </a:xfrm>
        </p:spPr>
        <p:txBody>
          <a:bodyPr>
            <a:normAutofit/>
          </a:bodyPr>
          <a:lstStyle/>
          <a:p>
            <a:r>
              <a:rPr lang="en-US" sz="6000" dirty="0"/>
              <a:t>Artificial Gravity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573" y="1240972"/>
            <a:ext cx="12056427" cy="5786844"/>
          </a:xfrm>
        </p:spPr>
        <p:txBody>
          <a:bodyPr>
            <a:normAutofit fontScale="92500"/>
          </a:bodyPr>
          <a:lstStyle/>
          <a:p>
            <a:r>
              <a:rPr lang="en-US" sz="2600" dirty="0">
                <a:ln w="3175" cmpd="sng">
                  <a:noFill/>
                </a:ln>
              </a:rPr>
              <a:t>Def – acceleration resulting from the application of a force.</a:t>
            </a:r>
          </a:p>
          <a:p>
            <a:r>
              <a:rPr lang="en-US" sz="2600" dirty="0">
                <a:ln w="3175" cmpd="sng">
                  <a:noFill/>
                </a:ln>
              </a:rPr>
              <a:t>Ring is attached to the spaceship spins which creates the artificial gravity needed.</a:t>
            </a:r>
          </a:p>
          <a:p>
            <a:r>
              <a:rPr lang="en-US" sz="2600" dirty="0">
                <a:ln w="3175" cmpd="sng">
                  <a:noFill/>
                </a:ln>
              </a:rPr>
              <a:t>Ways to generate artificial gravity:</a:t>
            </a:r>
          </a:p>
          <a:p>
            <a:pPr marL="285750" lvl="1"/>
            <a:r>
              <a:rPr lang="en-US" sz="2600" dirty="0">
                <a:ln w="3175" cmpd="sng">
                  <a:noFill/>
                </a:ln>
              </a:rPr>
              <a:t>Rotation</a:t>
            </a:r>
          </a:p>
          <a:p>
            <a:pPr marL="285750" lvl="2"/>
            <a:r>
              <a:rPr lang="en-US" sz="2600" dirty="0">
                <a:ln w="3175" cmpd="sng">
                  <a:noFill/>
                </a:ln>
              </a:rPr>
              <a:t>A centripetal forced directed towards the center of the turn is required for any object to move in a circular path.</a:t>
            </a:r>
          </a:p>
          <a:p>
            <a:pPr marL="285750" lvl="1"/>
            <a:r>
              <a:rPr lang="en-US" sz="2600" dirty="0">
                <a:ln w="3175" cmpd="sng">
                  <a:noFill/>
                </a:ln>
              </a:rPr>
              <a:t>Linear acceleration</a:t>
            </a:r>
          </a:p>
          <a:p>
            <a:pPr marL="285750" lvl="2"/>
            <a:r>
              <a:rPr lang="en-US" sz="2600" dirty="0">
                <a:ln w="3175" cmpd="sng">
                  <a:noFill/>
                </a:ln>
              </a:rPr>
              <a:t>A spacecraft under constant acceleration in a straight line would give the appearance of a gravitational pull in the direction opposite of the acceleration.</a:t>
            </a:r>
          </a:p>
          <a:p>
            <a:pPr marL="285750" lvl="1"/>
            <a:r>
              <a:rPr lang="en-US" sz="2600" dirty="0" smtClean="0">
                <a:ln w="3175" cmpd="sng">
                  <a:noFill/>
                </a:ln>
              </a:rPr>
              <a:t>Magnetism: Basically </a:t>
            </a:r>
            <a:r>
              <a:rPr lang="en-US" sz="2600" dirty="0">
                <a:ln w="3175" cmpd="sng">
                  <a:noFill/>
                </a:ln>
              </a:rPr>
              <a:t>a magnet with extremely powerful magnetic fields.</a:t>
            </a:r>
          </a:p>
          <a:p>
            <a:pPr marL="285750" lvl="1"/>
            <a:r>
              <a:rPr lang="en-US" sz="2600" dirty="0">
                <a:ln w="3175" cmpd="sng">
                  <a:noFill/>
                </a:ln>
              </a:rPr>
              <a:t>Hypothetical gravity generator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535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44" y="339634"/>
            <a:ext cx="7179627" cy="1389017"/>
          </a:xfrm>
        </p:spPr>
        <p:txBody>
          <a:bodyPr>
            <a:normAutofit/>
          </a:bodyPr>
          <a:lstStyle/>
          <a:p>
            <a:r>
              <a:rPr lang="en-US" sz="6000" dirty="0"/>
              <a:t>Docking Facility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44" y="1441268"/>
            <a:ext cx="9905998" cy="5046617"/>
          </a:xfrm>
        </p:spPr>
        <p:txBody>
          <a:bodyPr>
            <a:noAutofit/>
          </a:bodyPr>
          <a:lstStyle/>
          <a:p>
            <a:r>
              <a:rPr lang="en-US" sz="2600" dirty="0">
                <a:ln w="3175" cmpd="sng">
                  <a:noFill/>
                </a:ln>
              </a:rPr>
              <a:t>Hangar inside ship for STS units (space transport systems)</a:t>
            </a:r>
          </a:p>
          <a:p>
            <a:r>
              <a:rPr lang="en-US" sz="2600" dirty="0">
                <a:ln w="3175" cmpd="sng">
                  <a:noFill/>
                </a:ln>
              </a:rPr>
              <a:t>Ships bring in food people and other resources </a:t>
            </a:r>
          </a:p>
          <a:p>
            <a:r>
              <a:rPr lang="en-US" sz="2600" dirty="0">
                <a:ln w="3175" cmpd="sng">
                  <a:noFill/>
                </a:ln>
              </a:rPr>
              <a:t>Put no more than 50 tons total per shuttle visit</a:t>
            </a:r>
          </a:p>
          <a:p>
            <a:r>
              <a:rPr lang="en-US" sz="2600" dirty="0">
                <a:ln w="3175" cmpd="sng">
                  <a:noFill/>
                </a:ln>
              </a:rPr>
              <a:t>3 existing inter-orbital shuttle ships to transfer back and fourth from Earth and Mars</a:t>
            </a:r>
          </a:p>
          <a:p>
            <a:r>
              <a:rPr lang="en-US" sz="2600" dirty="0" smtClean="0">
                <a:ln w="3175" cmpd="sng">
                  <a:noFill/>
                </a:ln>
              </a:rPr>
              <a:t>Fueled </a:t>
            </a:r>
            <a:r>
              <a:rPr lang="en-US" sz="2600" dirty="0">
                <a:ln w="3175" cmpd="sng">
                  <a:noFill/>
                </a:ln>
              </a:rPr>
              <a:t>by He-3</a:t>
            </a:r>
          </a:p>
          <a:p>
            <a:r>
              <a:rPr lang="en-US" sz="2600" dirty="0">
                <a:ln w="3175" cmpd="sng">
                  <a:noFill/>
                </a:ln>
              </a:rPr>
              <a:t>Send out waste and citizens </a:t>
            </a:r>
          </a:p>
        </p:txBody>
      </p:sp>
    </p:spTree>
    <p:extLst>
      <p:ext uri="{BB962C8B-B14F-4D97-AF65-F5344CB8AC3E}">
        <p14:creationId xmlns:p14="http://schemas.microsoft.com/office/powerpoint/2010/main" val="466199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54479" y="2508068"/>
            <a:ext cx="97187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Thanks for watching!</a:t>
            </a:r>
          </a:p>
        </p:txBody>
      </p:sp>
    </p:spTree>
    <p:extLst>
      <p:ext uri="{BB962C8B-B14F-4D97-AF65-F5344CB8AC3E}">
        <p14:creationId xmlns:p14="http://schemas.microsoft.com/office/powerpoint/2010/main" val="2977953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126275"/>
            <a:ext cx="11155680" cy="1905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How to get on spaceship?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097" y="2325189"/>
            <a:ext cx="10217331" cy="4746171"/>
          </a:xfrm>
        </p:spPr>
        <p:txBody>
          <a:bodyPr>
            <a:normAutofit/>
          </a:bodyPr>
          <a:lstStyle/>
          <a:p>
            <a:r>
              <a:rPr lang="en-US" sz="2600" dirty="0">
                <a:ln w="3175" cmpd="sng">
                  <a:noFill/>
                </a:ln>
              </a:rPr>
              <a:t>Enter in a lottery</a:t>
            </a:r>
          </a:p>
          <a:p>
            <a:r>
              <a:rPr lang="en-US" sz="2600" dirty="0">
                <a:ln w="3175" cmpd="sng">
                  <a:noFill/>
                </a:ln>
              </a:rPr>
              <a:t>Winners will get to board the spaceship</a:t>
            </a:r>
          </a:p>
          <a:p>
            <a:r>
              <a:rPr lang="en-US" sz="2600" dirty="0">
                <a:ln w="3175" cmpd="sng">
                  <a:noFill/>
                </a:ln>
              </a:rPr>
              <a:t>Once on spaceship pay for housing, housing services and Wi-Fi</a:t>
            </a:r>
          </a:p>
          <a:p>
            <a:r>
              <a:rPr lang="en-US" sz="2600" dirty="0">
                <a:ln w="3175" cmpd="sng">
                  <a:noFill/>
                </a:ln>
              </a:rPr>
              <a:t>1-2 people housing $1,000</a:t>
            </a:r>
          </a:p>
          <a:p>
            <a:r>
              <a:rPr lang="en-US" sz="2600" dirty="0">
                <a:ln w="3175" cmpd="sng">
                  <a:noFill/>
                </a:ln>
              </a:rPr>
              <a:t>1-4 people housing $2,000</a:t>
            </a:r>
          </a:p>
          <a:p>
            <a:r>
              <a:rPr lang="en-US" sz="2600" dirty="0">
                <a:ln w="3175" cmpd="sng">
                  <a:noFill/>
                </a:ln>
              </a:rPr>
              <a:t>2-6 people housing $5,000</a:t>
            </a:r>
          </a:p>
          <a:p>
            <a:r>
              <a:rPr lang="en-US" sz="2600" dirty="0">
                <a:ln w="3175" cmpd="sng">
                  <a:noFill/>
                </a:ln>
              </a:rPr>
              <a:t>4-10 people housing $</a:t>
            </a:r>
            <a:r>
              <a:rPr lang="en-US" sz="2600" dirty="0" smtClean="0">
                <a:ln w="3175" cmpd="sng">
                  <a:noFill/>
                </a:ln>
              </a:rPr>
              <a:t>10,000</a:t>
            </a:r>
          </a:p>
          <a:p>
            <a:r>
              <a:rPr lang="en-US" sz="2600" dirty="0" smtClean="0">
                <a:ln w="3175" cmpd="sng">
                  <a:noFill/>
                </a:ln>
              </a:rPr>
              <a:t>We will be allowing 2,300 people full time.</a:t>
            </a:r>
            <a:endParaRPr lang="en-US" sz="2600" dirty="0">
              <a:ln w="3175" cmpd="sng">
                <a:noFill/>
              </a:ln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78949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076" y="243841"/>
            <a:ext cx="9905998" cy="1905000"/>
          </a:xfrm>
        </p:spPr>
        <p:txBody>
          <a:bodyPr>
            <a:normAutofit/>
          </a:bodyPr>
          <a:lstStyle/>
          <a:p>
            <a:r>
              <a:rPr lang="en-US" sz="5400" dirty="0"/>
              <a:t>Coordinates for space settlement station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904" y="2148841"/>
            <a:ext cx="9905998" cy="2035630"/>
          </a:xfrm>
        </p:spPr>
        <p:txBody>
          <a:bodyPr>
            <a:normAutofit/>
          </a:bodyPr>
          <a:lstStyle/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117° North, 36° West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It is close enough to Earth so that people can get there easily and quickly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It is out of the Earth’s gravity</a:t>
            </a:r>
          </a:p>
        </p:txBody>
      </p:sp>
    </p:spTree>
    <p:extLst>
      <p:ext uri="{BB962C8B-B14F-4D97-AF65-F5344CB8AC3E}">
        <p14:creationId xmlns:p14="http://schemas.microsoft.com/office/powerpoint/2010/main" val="4253401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28" y="191588"/>
            <a:ext cx="7336381" cy="1441269"/>
          </a:xfrm>
        </p:spPr>
        <p:txBody>
          <a:bodyPr>
            <a:normAutofit/>
          </a:bodyPr>
          <a:lstStyle/>
          <a:p>
            <a:r>
              <a:rPr lang="en-US" sz="6000" dirty="0"/>
              <a:t>Air Sealed Doors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96" y="1449977"/>
            <a:ext cx="9905998" cy="46155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Need key fob for access through the doors or another option is an eye scanner.</a:t>
            </a:r>
          </a:p>
          <a:p>
            <a:pPr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5 different doors: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1st door connects to the inside of the ship.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2nd door is a hallway to any mechanical equipment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3rd door leads to outside shuttle-pad for main entrance.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4th door leads to emergency and service vehicle garage.</a:t>
            </a:r>
          </a:p>
          <a:p>
            <a:pPr marL="285750" lvl="1">
              <a:lnSpc>
                <a:spcPct val="80000"/>
              </a:lnSpc>
            </a:pPr>
            <a:r>
              <a:rPr lang="en-US" sz="2600" dirty="0">
                <a:ln w="3175" cmpd="sng">
                  <a:noFill/>
                </a:ln>
              </a:rPr>
              <a:t>5th door leads to robot house/maintain.</a:t>
            </a:r>
          </a:p>
          <a:p>
            <a:pPr marL="228600"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390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30" y="322217"/>
            <a:ext cx="5024256" cy="1153886"/>
          </a:xfrm>
        </p:spPr>
        <p:txBody>
          <a:bodyPr>
            <a:normAutofit/>
          </a:bodyPr>
          <a:lstStyle/>
          <a:p>
            <a:r>
              <a:rPr lang="en-US" sz="6000" dirty="0"/>
              <a:t>Space Suites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234" y="348326"/>
            <a:ext cx="4105965" cy="61569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744" y="1345474"/>
            <a:ext cx="4875800" cy="51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6054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717" y="645522"/>
            <a:ext cx="2855820" cy="1535975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Living Cells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60" y="266700"/>
            <a:ext cx="7751104" cy="31242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" y="3580312"/>
            <a:ext cx="7445829" cy="2980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7290" y="3593962"/>
            <a:ext cx="3631474" cy="296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They get smaller for the amount of people there are per room</a:t>
            </a: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.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biggest cell can hold up to 10 people</a:t>
            </a:r>
          </a:p>
          <a:p>
            <a:pPr marL="285750" lvl="1" indent="-28575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•"/>
            </a:pPr>
            <a:r>
              <a:rPr lang="en-US" sz="2600" cap="small" dirty="0" smtClean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</a:rPr>
              <a:t>The smallest can hold up to 2</a:t>
            </a:r>
            <a:endParaRPr lang="en-US" sz="2600" cap="sm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7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37567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414" y="646611"/>
            <a:ext cx="10971372" cy="1066800"/>
          </a:xfrm>
        </p:spPr>
        <p:txBody>
          <a:bodyPr>
            <a:normAutofit/>
          </a:bodyPr>
          <a:lstStyle/>
          <a:p>
            <a:r>
              <a:rPr lang="en-US" sz="6000" dirty="0"/>
              <a:t>Day/Night Cycles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414" y="2116183"/>
            <a:ext cx="10629186" cy="359881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ln w="3175" cmpd="sng">
                  <a:noFill/>
                </a:ln>
              </a:rPr>
              <a:t>The lights will be turned on during the day and will be dimmed when night falls.  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n w="3175" cmpd="sng">
                  <a:noFill/>
                </a:ln>
              </a:rPr>
              <a:t>The amount time the lights are on and off will depend on the season we are in. </a:t>
            </a:r>
          </a:p>
          <a:p>
            <a:pPr>
              <a:lnSpc>
                <a:spcPct val="90000"/>
              </a:lnSpc>
            </a:pPr>
            <a:r>
              <a:rPr lang="en-US" sz="2600" dirty="0">
                <a:ln w="3175" cmpd="sng">
                  <a:noFill/>
                </a:ln>
              </a:rPr>
              <a:t>City curfew will be at 11:30 for 18 and under.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091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1394</Words>
  <Application>Microsoft Office PowerPoint</Application>
  <PresentationFormat>Widescreen</PresentationFormat>
  <Paragraphs>268</Paragraphs>
  <Slides>37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Century Gothic</vt:lpstr>
      <vt:lpstr>Wingdings</vt:lpstr>
      <vt:lpstr>Mesh</vt:lpstr>
      <vt:lpstr>SPACE SETTLEMENT DESIGN COMPETITION By: FRESHMAN CLASS OF 2020</vt:lpstr>
      <vt:lpstr>CASSANDRA </vt:lpstr>
      <vt:lpstr>Outside of spaceship</vt:lpstr>
      <vt:lpstr>How to get on spaceship?</vt:lpstr>
      <vt:lpstr>Coordinates for space settlement station</vt:lpstr>
      <vt:lpstr>Air Sealed Doors</vt:lpstr>
      <vt:lpstr>Space Suites</vt:lpstr>
      <vt:lpstr>Living Cells</vt:lpstr>
      <vt:lpstr>Day/Night Cycles</vt:lpstr>
      <vt:lpstr>School</vt:lpstr>
      <vt:lpstr>Jobs and Working</vt:lpstr>
      <vt:lpstr>Religion Services</vt:lpstr>
      <vt:lpstr>Safety </vt:lpstr>
      <vt:lpstr>Health</vt:lpstr>
      <vt:lpstr>Transportation</vt:lpstr>
      <vt:lpstr>Money</vt:lpstr>
      <vt:lpstr>Water</vt:lpstr>
      <vt:lpstr>Fuel</vt:lpstr>
      <vt:lpstr>Trash and Waste</vt:lpstr>
      <vt:lpstr>Corporations Present on the Settlement </vt:lpstr>
      <vt:lpstr>Restaurants and Stores</vt:lpstr>
      <vt:lpstr>Creating and Storing Energy</vt:lpstr>
      <vt:lpstr>Communications</vt:lpstr>
      <vt:lpstr>Entertainment</vt:lpstr>
      <vt:lpstr>AGRICULTURE</vt:lpstr>
      <vt:lpstr>Cows </vt:lpstr>
      <vt:lpstr>Pigs </vt:lpstr>
      <vt:lpstr>Chickens </vt:lpstr>
      <vt:lpstr>Food Acquisition </vt:lpstr>
      <vt:lpstr>Expenses</vt:lpstr>
      <vt:lpstr>Shuttles</vt:lpstr>
      <vt:lpstr>Exhibit Rooms</vt:lpstr>
      <vt:lpstr>SPACE ROBOTS</vt:lpstr>
      <vt:lpstr>Construction Methods</vt:lpstr>
      <vt:lpstr>Artificial Gravity</vt:lpstr>
      <vt:lpstr>Docking Facility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SETTLEMENT DESIGN COMPETITION By: FRESHMAN CLASS OF 2020</dc:title>
  <dc:creator>Allie Geerdes</dc:creator>
  <cp:lastModifiedBy>Allie Geerdes</cp:lastModifiedBy>
  <cp:revision>20</cp:revision>
  <dcterms:created xsi:type="dcterms:W3CDTF">2017-03-29T15:23:00Z</dcterms:created>
  <dcterms:modified xsi:type="dcterms:W3CDTF">2017-04-27T15:29:12Z</dcterms:modified>
</cp:coreProperties>
</file>